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5" r:id="rId12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27"/>
    <p:restoredTop sz="94666"/>
  </p:normalViewPr>
  <p:slideViewPr>
    <p:cSldViewPr>
      <p:cViewPr varScale="1">
        <p:scale>
          <a:sx n="102" d="100"/>
          <a:sy n="102" d="100"/>
        </p:scale>
        <p:origin x="112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1886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0" y="5325015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b="1" dirty="0"/>
              <a:t>Formación Desarrollo Aplicaciones Web con Angular 5</a:t>
            </a:r>
          </a:p>
          <a:p>
            <a:pPr algn="ctr"/>
            <a:r>
              <a:rPr lang="es-ES" sz="2800" dirty="0"/>
              <a:t>7.- Creación de componentes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4128"/>
            <a:ext cx="9144000" cy="403703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854" y="1909115"/>
            <a:ext cx="1908291" cy="202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33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Creación de componentes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251521" y="1412776"/>
            <a:ext cx="8784976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Generación de componentes</a:t>
            </a:r>
          </a:p>
          <a:p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endParaRPr lang="es-ES" sz="2400" dirty="0"/>
          </a:p>
          <a:p>
            <a:pPr algn="just"/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</a:rPr>
              <a:t>De manera manual o desde con angular cli desde</a:t>
            </a:r>
          </a:p>
          <a:p>
            <a:pPr algn="just"/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</a:rPr>
              <a:t>	el directorio raíz del proyecto:</a:t>
            </a:r>
          </a:p>
          <a:p>
            <a:pPr algn="just"/>
            <a:endParaRPr lang="es-ES_tradnl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</a:endParaRPr>
          </a:p>
          <a:p>
            <a:pPr algn="just"/>
            <a:r>
              <a:rPr lang="es-ES_tradnl" sz="2400" dirty="0">
                <a:solidFill>
                  <a:srgbClr val="0070C0"/>
                </a:solidFill>
                <a:latin typeface="Avenir Roman" panose="02000503020000020003" pitchFamily="2" charset="0"/>
              </a:rPr>
              <a:t>             </a:t>
            </a:r>
            <a:r>
              <a:rPr lang="es-ES_tradnl" sz="2400" dirty="0" err="1">
                <a:solidFill>
                  <a:srgbClr val="0070C0"/>
                </a:solidFill>
                <a:latin typeface="Avenir Roman" panose="02000503020000020003" pitchFamily="2" charset="0"/>
              </a:rPr>
              <a:t>ng</a:t>
            </a:r>
            <a:r>
              <a:rPr lang="es-ES_tradnl" sz="2400" dirty="0">
                <a:solidFill>
                  <a:srgbClr val="0070C0"/>
                </a:solidFill>
                <a:latin typeface="Avenir Roman" panose="02000503020000020003" pitchFamily="2" charset="0"/>
              </a:rPr>
              <a:t> </a:t>
            </a:r>
            <a:r>
              <a:rPr lang="es-ES_tradnl" sz="2400" dirty="0" err="1">
                <a:solidFill>
                  <a:srgbClr val="0070C0"/>
                </a:solidFill>
                <a:latin typeface="Avenir Roman" panose="02000503020000020003" pitchFamily="2" charset="0"/>
              </a:rPr>
              <a:t>generate</a:t>
            </a:r>
            <a:r>
              <a:rPr lang="es-ES_tradnl" sz="2400" dirty="0">
                <a:solidFill>
                  <a:srgbClr val="0070C0"/>
                </a:solidFill>
                <a:latin typeface="Avenir Roman" panose="02000503020000020003" pitchFamily="2" charset="0"/>
              </a:rPr>
              <a:t> </a:t>
            </a:r>
            <a:r>
              <a:rPr lang="es-ES_tradnl" sz="2400" dirty="0" err="1">
                <a:solidFill>
                  <a:srgbClr val="0070C0"/>
                </a:solidFill>
                <a:latin typeface="Avenir Roman" panose="02000503020000020003" pitchFamily="2" charset="0"/>
              </a:rPr>
              <a:t>component</a:t>
            </a:r>
            <a:r>
              <a:rPr lang="es-ES_tradnl" sz="2400" dirty="0">
                <a:solidFill>
                  <a:srgbClr val="0070C0"/>
                </a:solidFill>
                <a:latin typeface="Avenir Roman" panose="02000503020000020003" pitchFamily="2" charset="0"/>
              </a:rPr>
              <a:t> </a:t>
            </a:r>
            <a:r>
              <a:rPr lang="es-ES_tradnl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</a:rPr>
              <a:t> </a:t>
            </a:r>
            <a:r>
              <a:rPr lang="es-ES_tradnl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</a:rPr>
              <a:t>nombredelcomponente</a:t>
            </a:r>
            <a:endParaRPr lang="es-ES_tradnl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</a:endParaRPr>
          </a:p>
          <a:p>
            <a:pPr algn="just"/>
            <a:endParaRPr lang="es-ES_tradnl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</a:endParaRPr>
          </a:p>
          <a:p>
            <a:pPr algn="just"/>
            <a:r>
              <a:rPr lang="es-ES_tradnl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</a:rPr>
              <a:t>	Se implementa en la plantilla de otro componente a</a:t>
            </a:r>
          </a:p>
          <a:p>
            <a:pPr algn="just"/>
            <a:r>
              <a:rPr lang="es-ES_tradnl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</a:rPr>
              <a:t>	</a:t>
            </a:r>
            <a:r>
              <a:rPr lang="es-ES_tradnl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</a:rPr>
              <a:t>trav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</a:rPr>
              <a:t>és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</a:rPr>
              <a:t> de la etiqueta definida en su selector:</a:t>
            </a:r>
          </a:p>
          <a:p>
            <a:pPr algn="just"/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</a:endParaRPr>
          </a:p>
          <a:p>
            <a:pPr algn="just"/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</a:rPr>
              <a:t>	&lt;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</a:rPr>
              <a:t>nombredelcomponente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</a:rPr>
              <a:t>&gt;&lt;/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</a:rPr>
              <a:t>nombredelcomponente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</a:rPr>
              <a:t>&gt;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529735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Creación de componentes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251521" y="1412776"/>
            <a:ext cx="8784976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Simplificación de componentes</a:t>
            </a:r>
          </a:p>
          <a:p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Para componentes muy sencillos se puede prescindir</a:t>
            </a:r>
          </a:p>
          <a:p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	de la plantilla y/o el archivo CSS, incorporando el 	código a los metadatos:</a:t>
            </a:r>
          </a:p>
          <a:p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lvl="2"/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@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Component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({</a:t>
            </a:r>
          </a:p>
          <a:p>
            <a:pPr lvl="2"/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      selector: 'app-nombre',</a:t>
            </a:r>
          </a:p>
          <a:p>
            <a:pPr lvl="2"/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      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template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: `</a:t>
            </a:r>
          </a:p>
          <a:p>
            <a:pPr lvl="2"/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	&lt;!</a:t>
            </a:r>
            <a:r>
              <a:rPr lang="en-U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-- c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ódigo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HTML 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  <a:sym typeface="Wingdings"/>
              </a:rPr>
              <a:t>--&gt;</a:t>
            </a:r>
            <a:endParaRPr lang="es-ES" sz="2400" dirty="0">
              <a:solidFill>
                <a:srgbClr val="0070C0"/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lvl="2"/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	`</a:t>
            </a:r>
          </a:p>
          <a:p>
            <a:pPr lvl="2"/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       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styles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: [' /* reglas CSS */ ']</a:t>
            </a:r>
          </a:p>
          <a:p>
            <a:pPr lvl="2"/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})</a:t>
            </a: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982946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Creación de componentes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412776"/>
            <a:ext cx="833618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Componente</a:t>
            </a:r>
          </a:p>
          <a:p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r>
              <a:rPr lang="es-ES_tradnl" sz="2400" dirty="0">
                <a:latin typeface="Avenir Roman" panose="02000503020000020003" pitchFamily="2" charset="0"/>
              </a:rPr>
              <a:t>Podemos definir un componente como un elemento 	que encapsula los datos, el marcado HTML y la 	lógica de las vistas de una aplicación.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</a:endParaRPr>
          </a:p>
          <a:p>
            <a:pPr algn="just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455" y="3382546"/>
            <a:ext cx="5345832" cy="2138333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28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Creación de componentes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251521" y="1412776"/>
            <a:ext cx="8784976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Archivos de un componente</a:t>
            </a:r>
          </a:p>
          <a:p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	</a:t>
            </a:r>
            <a:r>
              <a:rPr lang="es-ES_tradnl" sz="2400" dirty="0">
                <a:latin typeface="Avenir Roman" panose="02000503020000020003" pitchFamily="2" charset="0"/>
              </a:rPr>
              <a:t>Por </a:t>
            </a:r>
            <a:r>
              <a:rPr lang="es-ES_tradnl" sz="2400" dirty="0" err="1">
                <a:latin typeface="Avenir Roman" panose="02000503020000020003" pitchFamily="2" charset="0"/>
              </a:rPr>
              <a:t>convenci</a:t>
            </a:r>
            <a:r>
              <a:rPr lang="es-ES" sz="2400" dirty="0" err="1">
                <a:latin typeface="Avenir Roman" panose="02000503020000020003" pitchFamily="2" charset="0"/>
              </a:rPr>
              <a:t>ón</a:t>
            </a:r>
            <a:r>
              <a:rPr lang="es-ES" sz="2400" dirty="0">
                <a:latin typeface="Avenir Roman" panose="02000503020000020003" pitchFamily="2" charset="0"/>
              </a:rPr>
              <a:t>,  s</a:t>
            </a:r>
            <a:r>
              <a:rPr lang="es-ES_tradnl" sz="2400" dirty="0">
                <a:latin typeface="Avenir Roman" panose="02000503020000020003" pitchFamily="2" charset="0"/>
              </a:rPr>
              <a:t>e caracterizan por un nombre 	seguido de punto y el sufijo </a:t>
            </a:r>
            <a:r>
              <a:rPr lang="es-ES_tradnl" sz="2400" dirty="0" err="1">
                <a:latin typeface="Avenir Roman" panose="02000503020000020003" pitchFamily="2" charset="0"/>
              </a:rPr>
              <a:t>component</a:t>
            </a:r>
            <a:r>
              <a:rPr lang="es-ES_tradnl" sz="2400" dirty="0">
                <a:latin typeface="Avenir Roman" panose="02000503020000020003" pitchFamily="2" charset="0"/>
              </a:rPr>
              <a:t>.</a:t>
            </a:r>
          </a:p>
          <a:p>
            <a:pPr algn="just"/>
            <a:endParaRPr lang="es-ES_tradnl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/>
            <a:r>
              <a:rPr lang="es-ES_tradnl" sz="2400" dirty="0" err="1">
                <a:solidFill>
                  <a:srgbClr val="0070C0"/>
                </a:solidFill>
              </a:rPr>
              <a:t>nombre.component.css</a:t>
            </a:r>
            <a:r>
              <a:rPr lang="es-ES_tradnl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Estilos CSS propios (prioridad sobre</a:t>
            </a:r>
          </a:p>
          <a:p>
            <a:pPr algn="just"/>
            <a:r>
              <a:rPr lang="es-ES_tradnl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		globales)</a:t>
            </a:r>
          </a:p>
          <a:p>
            <a:pPr algn="just"/>
            <a:endParaRPr lang="es-ES_tradnl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/>
            <a:r>
              <a:rPr lang="es-ES_tradnl" sz="2400" dirty="0" err="1">
                <a:solidFill>
                  <a:srgbClr val="0070C0"/>
                </a:solidFill>
              </a:rPr>
              <a:t>nombre.component.html</a:t>
            </a:r>
            <a:r>
              <a:rPr lang="es-ES_tradnl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Plantilla con c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ódigo</a:t>
            </a:r>
            <a:r>
              <a:rPr lang="es-ES_tradnl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s-ES_tradnl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html</a:t>
            </a:r>
            <a:r>
              <a:rPr lang="es-ES_tradnl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del 						componente</a:t>
            </a:r>
          </a:p>
          <a:p>
            <a:pPr algn="just"/>
            <a:endParaRPr lang="es-ES_tradnl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/>
            <a:r>
              <a:rPr lang="es-ES_tradnl" sz="2400" dirty="0" err="1">
                <a:solidFill>
                  <a:srgbClr val="0070C0"/>
                </a:solidFill>
              </a:rPr>
              <a:t>nombre.component.spec.ts</a:t>
            </a:r>
            <a:r>
              <a:rPr lang="es-ES_tradnl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Test unitario del componente</a:t>
            </a:r>
          </a:p>
          <a:p>
            <a:pPr algn="just"/>
            <a:endParaRPr lang="es-ES_tradnl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s-ES_tradnl" sz="2400" dirty="0" err="1">
                <a:solidFill>
                  <a:srgbClr val="0070C0"/>
                </a:solidFill>
              </a:rPr>
              <a:t>nombre.component.ts</a:t>
            </a:r>
            <a:r>
              <a:rPr lang="es-ES_tradnl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s-ES_tradnl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TypeScript</a:t>
            </a:r>
            <a:r>
              <a:rPr lang="es-ES_tradnl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con la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clase del componente.</a:t>
            </a:r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790785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Creación de componentes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412776"/>
            <a:ext cx="8336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Archivo de la clase del componente </a:t>
            </a:r>
            <a:r>
              <a:rPr lang="es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TypeScript</a:t>
            </a:r>
            <a:endParaRPr lang="es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79" y="2867716"/>
            <a:ext cx="4644008" cy="2937548"/>
          </a:xfrm>
          <a:prstGeom prst="rect">
            <a:avLst/>
          </a:prstGeom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6" name="4 CuadroTexto"/>
          <p:cNvSpPr txBox="1"/>
          <p:nvPr/>
        </p:nvSpPr>
        <p:spPr>
          <a:xfrm>
            <a:off x="5508104" y="2885714"/>
            <a:ext cx="35283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Importaciones</a:t>
            </a:r>
          </a:p>
          <a:p>
            <a:pPr algn="just"/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Función decoradora a la</a:t>
            </a:r>
          </a:p>
          <a:p>
            <a:pPr algn="just"/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que se le pasa un objeto de</a:t>
            </a:r>
          </a:p>
          <a:p>
            <a:pPr algn="just"/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Metadatos</a:t>
            </a:r>
          </a:p>
          <a:p>
            <a:pPr algn="just"/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Clase del componente con el</a:t>
            </a:r>
          </a:p>
          <a:p>
            <a:pPr algn="just"/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código </a:t>
            </a:r>
            <a:r>
              <a:rPr lang="es-E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TypeScript</a:t>
            </a:r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7" name="Flecha derecha 6"/>
          <p:cNvSpPr/>
          <p:nvPr/>
        </p:nvSpPr>
        <p:spPr>
          <a:xfrm>
            <a:off x="5220072" y="3011732"/>
            <a:ext cx="216024" cy="144016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Flecha derecha 7"/>
          <p:cNvSpPr/>
          <p:nvPr/>
        </p:nvSpPr>
        <p:spPr>
          <a:xfrm>
            <a:off x="5220072" y="3947836"/>
            <a:ext cx="216024" cy="144016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Flecha derecha 8"/>
          <p:cNvSpPr/>
          <p:nvPr/>
        </p:nvSpPr>
        <p:spPr>
          <a:xfrm>
            <a:off x="5254839" y="5315988"/>
            <a:ext cx="216024" cy="144016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4230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Creación de componentes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412776"/>
            <a:ext cx="8336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Arquitectura del componente</a:t>
            </a: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00" y="2183703"/>
            <a:ext cx="7343800" cy="3733245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719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Creación de componentes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412776"/>
            <a:ext cx="8336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Ejemplo ‘¡Hola Mundo!’</a:t>
            </a: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060848"/>
            <a:ext cx="3491880" cy="2154233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2060848"/>
            <a:ext cx="2880320" cy="72008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096" y="3306793"/>
            <a:ext cx="2304256" cy="883298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1964" y="4653136"/>
            <a:ext cx="5220072" cy="2023857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0497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Creación de componentes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412776"/>
            <a:ext cx="83361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Módulos Angular</a:t>
            </a:r>
          </a:p>
          <a:p>
            <a:r>
              <a:rPr lang="es-ES_tradnl" sz="2800" dirty="0"/>
              <a:t>	</a:t>
            </a:r>
            <a:r>
              <a:rPr lang="es-ES_tradnl" sz="2400" dirty="0">
                <a:latin typeface="Avenir Roman" panose="02000503020000020003" pitchFamily="2" charset="0"/>
              </a:rPr>
              <a:t>Podemos definir un </a:t>
            </a:r>
            <a:r>
              <a:rPr lang="es-ES" sz="2400" dirty="0">
                <a:latin typeface="Avenir Roman" panose="02000503020000020003" pitchFamily="2" charset="0"/>
              </a:rPr>
              <a:t>módulo en Angular (no 	confundir con los módulos </a:t>
            </a:r>
            <a:r>
              <a:rPr lang="es-ES" sz="2400" dirty="0" err="1">
                <a:latin typeface="Avenir Roman" panose="02000503020000020003" pitchFamily="2" charset="0"/>
              </a:rPr>
              <a:t>ECMAScript</a:t>
            </a:r>
            <a:r>
              <a:rPr lang="es-ES" sz="2400" dirty="0">
                <a:latin typeface="Avenir Roman" panose="02000503020000020003" pitchFamily="2" charset="0"/>
              </a:rPr>
              <a:t> 6)  como un 	</a:t>
            </a:r>
            <a:r>
              <a:rPr lang="es-ES_tradnl" sz="2400" dirty="0">
                <a:latin typeface="Avenir Roman" panose="02000503020000020003" pitchFamily="2" charset="0"/>
              </a:rPr>
              <a:t>contenedor que agrupa componentes relacionados 	por su funcionalidad.</a:t>
            </a:r>
          </a:p>
          <a:p>
            <a:endParaRPr lang="es-ES_tradnl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panose="02000503020000020003" pitchFamily="2" charset="0"/>
            </a:endParaRPr>
          </a:p>
          <a:p>
            <a:r>
              <a:rPr lang="es-ES_tradnl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</a:rPr>
              <a:t>	Una </a:t>
            </a:r>
            <a:r>
              <a:rPr lang="es-ES_tradnl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</a:rPr>
              <a:t>aplicaci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</a:rPr>
              <a:t>ón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panose="02000503020000020003" pitchFamily="2" charset="0"/>
              </a:rPr>
              <a:t> Angular tendrá siempre al menos un 	módulo, el raíz, generado por Angular CLI con el 	nombre app.</a:t>
            </a:r>
          </a:p>
          <a:p>
            <a:pPr marL="457200" indent="-457200" algn="just">
              <a:buFont typeface="Arial" charset="0"/>
              <a:buChar char="•"/>
            </a:pPr>
            <a:endParaRPr lang="es-ES" sz="28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610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Creación de componentes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412776"/>
            <a:ext cx="8336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Módulos Angular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276872"/>
            <a:ext cx="5472608" cy="3556274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Flecha derecha 13"/>
          <p:cNvSpPr/>
          <p:nvPr/>
        </p:nvSpPr>
        <p:spPr>
          <a:xfrm>
            <a:off x="5782951" y="2764959"/>
            <a:ext cx="216024" cy="144016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4 CuadroTexto"/>
          <p:cNvSpPr txBox="1"/>
          <p:nvPr/>
        </p:nvSpPr>
        <p:spPr>
          <a:xfrm>
            <a:off x="6012160" y="2636912"/>
            <a:ext cx="8336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Importación librerías</a:t>
            </a:r>
            <a:endParaRPr lang="es-ES" sz="20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16" name="Flecha derecha 15"/>
          <p:cNvSpPr/>
          <p:nvPr/>
        </p:nvSpPr>
        <p:spPr>
          <a:xfrm>
            <a:off x="5782951" y="3304148"/>
            <a:ext cx="216024" cy="144016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4 CuadroTexto"/>
          <p:cNvSpPr txBox="1"/>
          <p:nvPr/>
        </p:nvSpPr>
        <p:spPr>
          <a:xfrm>
            <a:off x="6012160" y="3176101"/>
            <a:ext cx="83361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Importación elementos</a:t>
            </a:r>
          </a:p>
          <a:p>
            <a:pPr algn="just"/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aplicación</a:t>
            </a:r>
          </a:p>
        </p:txBody>
      </p:sp>
      <p:sp>
        <p:nvSpPr>
          <p:cNvPr id="18" name="Flecha derecha 17"/>
          <p:cNvSpPr/>
          <p:nvPr/>
        </p:nvSpPr>
        <p:spPr>
          <a:xfrm>
            <a:off x="5787293" y="4407207"/>
            <a:ext cx="216024" cy="144016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4 CuadroTexto"/>
          <p:cNvSpPr txBox="1"/>
          <p:nvPr/>
        </p:nvSpPr>
        <p:spPr>
          <a:xfrm>
            <a:off x="6016502" y="4279160"/>
            <a:ext cx="83361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Función decoradora</a:t>
            </a:r>
          </a:p>
          <a:p>
            <a:pPr algn="just"/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con elementos aplicación</a:t>
            </a:r>
          </a:p>
        </p:txBody>
      </p:sp>
      <p:sp>
        <p:nvSpPr>
          <p:cNvPr id="20" name="Flecha derecha 19"/>
          <p:cNvSpPr/>
          <p:nvPr/>
        </p:nvSpPr>
        <p:spPr>
          <a:xfrm>
            <a:off x="5782951" y="5645279"/>
            <a:ext cx="216024" cy="144016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4 CuadroTexto"/>
          <p:cNvSpPr txBox="1"/>
          <p:nvPr/>
        </p:nvSpPr>
        <p:spPr>
          <a:xfrm>
            <a:off x="6012160" y="5517232"/>
            <a:ext cx="8336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Clase del módulo</a:t>
            </a:r>
          </a:p>
        </p:txBody>
      </p:sp>
    </p:spTree>
    <p:extLst>
      <p:ext uri="{BB962C8B-B14F-4D97-AF65-F5344CB8AC3E}">
        <p14:creationId xmlns:p14="http://schemas.microsoft.com/office/powerpoint/2010/main" val="97729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Creación de componentes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412776"/>
            <a:ext cx="8336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Módulo y componente raíz</a:t>
            </a: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79" y="5445224"/>
            <a:ext cx="3923928" cy="96686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79" y="2190622"/>
            <a:ext cx="3923928" cy="253452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031" y="2190622"/>
            <a:ext cx="3919549" cy="188645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0031" y="4422870"/>
            <a:ext cx="3898774" cy="1166370"/>
          </a:xfrm>
          <a:prstGeom prst="rect">
            <a:avLst/>
          </a:prstGeom>
        </p:spPr>
      </p:pic>
      <p:sp>
        <p:nvSpPr>
          <p:cNvPr id="16" name="Marco 15"/>
          <p:cNvSpPr/>
          <p:nvPr/>
        </p:nvSpPr>
        <p:spPr>
          <a:xfrm>
            <a:off x="971600" y="2564904"/>
            <a:ext cx="3240360" cy="216024"/>
          </a:xfrm>
          <a:prstGeom prst="frame">
            <a:avLst/>
          </a:prstGeom>
          <a:solidFill>
            <a:srgbClr val="C00000"/>
          </a:solidFill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sp>
        <p:nvSpPr>
          <p:cNvPr id="17" name="Marco 16"/>
          <p:cNvSpPr/>
          <p:nvPr/>
        </p:nvSpPr>
        <p:spPr>
          <a:xfrm>
            <a:off x="1259632" y="3212976"/>
            <a:ext cx="1368152" cy="216024"/>
          </a:xfrm>
          <a:prstGeom prst="frame">
            <a:avLst/>
          </a:prstGeom>
          <a:solidFill>
            <a:srgbClr val="C00000"/>
          </a:solidFill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sp>
        <p:nvSpPr>
          <p:cNvPr id="18" name="Marco 17"/>
          <p:cNvSpPr/>
          <p:nvPr/>
        </p:nvSpPr>
        <p:spPr>
          <a:xfrm>
            <a:off x="1115616" y="4221088"/>
            <a:ext cx="1872208" cy="144016"/>
          </a:xfrm>
          <a:prstGeom prst="frame">
            <a:avLst/>
          </a:prstGeom>
          <a:solidFill>
            <a:srgbClr val="C00000"/>
          </a:solidFill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sp>
        <p:nvSpPr>
          <p:cNvPr id="19" name="Marco 18"/>
          <p:cNvSpPr/>
          <p:nvPr/>
        </p:nvSpPr>
        <p:spPr>
          <a:xfrm>
            <a:off x="1835696" y="4509120"/>
            <a:ext cx="720080" cy="216024"/>
          </a:xfrm>
          <a:prstGeom prst="frame">
            <a:avLst/>
          </a:prstGeom>
          <a:solidFill>
            <a:srgbClr val="C00000"/>
          </a:solidFill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sp>
        <p:nvSpPr>
          <p:cNvPr id="20" name="Marco 19"/>
          <p:cNvSpPr/>
          <p:nvPr/>
        </p:nvSpPr>
        <p:spPr>
          <a:xfrm>
            <a:off x="920155" y="5805264"/>
            <a:ext cx="3219797" cy="216024"/>
          </a:xfrm>
          <a:prstGeom prst="fram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cxnSp>
        <p:nvCxnSpPr>
          <p:cNvPr id="22" name="Conector angular 21"/>
          <p:cNvCxnSpPr>
            <a:stCxn id="19" idx="2"/>
          </p:cNvCxnSpPr>
          <p:nvPr/>
        </p:nvCxnSpPr>
        <p:spPr>
          <a:xfrm rot="16200000" flipH="1">
            <a:off x="1780933" y="5139946"/>
            <a:ext cx="1008112" cy="178507"/>
          </a:xfrm>
          <a:prstGeom prst="bentConnector3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/>
          <p:nvPr/>
        </p:nvCxnSpPr>
        <p:spPr>
          <a:xfrm>
            <a:off x="2374243" y="2780928"/>
            <a:ext cx="0" cy="432048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/>
          <p:cNvCxnSpPr/>
          <p:nvPr/>
        </p:nvCxnSpPr>
        <p:spPr>
          <a:xfrm>
            <a:off x="2374243" y="3429000"/>
            <a:ext cx="0" cy="792088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Marco 28"/>
          <p:cNvSpPr/>
          <p:nvPr/>
        </p:nvSpPr>
        <p:spPr>
          <a:xfrm>
            <a:off x="6084168" y="3573016"/>
            <a:ext cx="792088" cy="216024"/>
          </a:xfrm>
          <a:prstGeom prst="frame">
            <a:avLst/>
          </a:prstGeom>
          <a:solidFill>
            <a:srgbClr val="C00000"/>
          </a:solidFill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cxnSp>
        <p:nvCxnSpPr>
          <p:cNvPr id="31" name="Conector angular 30"/>
          <p:cNvCxnSpPr>
            <a:stCxn id="29" idx="1"/>
          </p:cNvCxnSpPr>
          <p:nvPr/>
        </p:nvCxnSpPr>
        <p:spPr>
          <a:xfrm rot="10800000">
            <a:off x="4211960" y="2636912"/>
            <a:ext cx="1872208" cy="1044116"/>
          </a:xfrm>
          <a:prstGeom prst="bentConnector3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angular 32"/>
          <p:cNvCxnSpPr/>
          <p:nvPr/>
        </p:nvCxnSpPr>
        <p:spPr>
          <a:xfrm rot="16200000" flipH="1">
            <a:off x="5184068" y="3753036"/>
            <a:ext cx="1944216" cy="576064"/>
          </a:xfrm>
          <a:prstGeom prst="bentConnector3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Marco 34"/>
          <p:cNvSpPr/>
          <p:nvPr/>
        </p:nvSpPr>
        <p:spPr>
          <a:xfrm>
            <a:off x="5450818" y="2852936"/>
            <a:ext cx="1189644" cy="216024"/>
          </a:xfrm>
          <a:prstGeom prst="frame">
            <a:avLst/>
          </a:prstGeom>
          <a:solidFill>
            <a:srgbClr val="C00000"/>
          </a:solidFill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sp>
        <p:nvSpPr>
          <p:cNvPr id="36" name="Marco 35"/>
          <p:cNvSpPr/>
          <p:nvPr/>
        </p:nvSpPr>
        <p:spPr>
          <a:xfrm>
            <a:off x="5580112" y="5013176"/>
            <a:ext cx="1656184" cy="216024"/>
          </a:xfrm>
          <a:prstGeom prst="frame">
            <a:avLst/>
          </a:prstGeom>
          <a:solidFill>
            <a:srgbClr val="C00000"/>
          </a:solidFill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cxnSp>
        <p:nvCxnSpPr>
          <p:cNvPr id="42" name="Conector recto de flecha 41"/>
          <p:cNvCxnSpPr>
            <a:stCxn id="20" idx="3"/>
          </p:cNvCxnSpPr>
          <p:nvPr/>
        </p:nvCxnSpPr>
        <p:spPr>
          <a:xfrm>
            <a:off x="4139952" y="5913276"/>
            <a:ext cx="1584176" cy="36004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/>
          <p:cNvSpPr txBox="1"/>
          <p:nvPr/>
        </p:nvSpPr>
        <p:spPr>
          <a:xfrm>
            <a:off x="5724128" y="5733256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/>
              <a:t>main.js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35810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7215</TotalTime>
  <Words>132</Words>
  <Application>Microsoft Macintosh PowerPoint</Application>
  <PresentationFormat>Presentación en pantalla (4:3)</PresentationFormat>
  <Paragraphs>75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Avenir Roman</vt:lpstr>
      <vt:lpstr>Calibri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</dc:creator>
  <cp:lastModifiedBy>Microsoft Office User</cp:lastModifiedBy>
  <cp:revision>86</cp:revision>
  <dcterms:created xsi:type="dcterms:W3CDTF">2016-01-18T10:38:04Z</dcterms:created>
  <dcterms:modified xsi:type="dcterms:W3CDTF">2018-07-06T12:16:31Z</dcterms:modified>
</cp:coreProperties>
</file>